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1"/>
  </p:normalViewPr>
  <p:slideViewPr>
    <p:cSldViewPr snapToGrid="0">
      <p:cViewPr varScale="1">
        <p:scale>
          <a:sx n="131" d="100"/>
          <a:sy n="131" d="100"/>
        </p:scale>
        <p:origin x="7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80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https://</a:t>
            </a:r>
            <a:r>
              <a:rPr lang="en-IN" dirty="0" err="1"/>
              <a:t>marmelab.com</a:t>
            </a:r>
            <a:r>
              <a:rPr lang="en-IN" dirty="0"/>
              <a:t>/blog/2020/11/26/</a:t>
            </a:r>
            <a:r>
              <a:rPr lang="en-IN" dirty="0" err="1"/>
              <a:t>argos</a:t>
            </a:r>
            <a:r>
              <a:rPr lang="en-IN" dirty="0"/>
              <a:t>-sustainable-</a:t>
            </a:r>
            <a:r>
              <a:rPr lang="en-IN" dirty="0" err="1"/>
              <a:t>development.html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wdf.sap.corp/pages/STE/CODEWISER-DOCS/documentation/measureEnergyConsumption/overview/" TargetMode="External"/><Relationship Id="rId5" Type="http://schemas.openxmlformats.org/officeDocument/2006/relationships/hyperlink" Target="https://github.wdf.sap.corp/pages/STE/CODEWISER-DOCS/documentation/scanEntireProject/overview/" TargetMode="External"/><Relationship Id="rId4" Type="http://schemas.openxmlformats.org/officeDocument/2006/relationships/hyperlink" Target="https://github.wdf.sap.corp/documentation/scanActiveFile/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571750"/>
            <a:ext cx="758657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 </a:t>
            </a:r>
            <a:r>
              <a:rPr lang="en-US" b="1" dirty="0"/>
              <a:t>Team </a:t>
            </a:r>
            <a:r>
              <a:rPr lang="en-US" b="1" dirty="0" err="1"/>
              <a:t>Codewiser</a:t>
            </a:r>
            <a:endParaRPr lang="en-US" b="1" dirty="0"/>
          </a:p>
          <a:p>
            <a:endParaRPr lang="en-US" dirty="0"/>
          </a:p>
          <a:p>
            <a:r>
              <a:rPr lang="en-US" dirty="0"/>
              <a:t>Your team bio : Our highly skilled team consists of a Product Manager and two Senior Developers, with a proven track record of delivering leading products in the field of cloud technologies, AI and Sustainable Coding. With a history of successful product deliveries, we bring deep expertise and innovative thinking to develop cutting-edge solutions. Together, we are committed to delivering exceptional results with our collaborative and results-driven approach. 	</a:t>
            </a:r>
          </a:p>
          <a:p>
            <a:endParaRPr lang="en-US" dirty="0"/>
          </a:p>
          <a:p>
            <a:r>
              <a:rPr lang="en-US" dirty="0"/>
              <a:t>Date : 24/04/2023     </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R="0" lvl="0" algn="l" rtl="0">
              <a:lnSpc>
                <a:spcPct val="100000"/>
              </a:lnSpc>
              <a:spcBef>
                <a:spcPts val="0"/>
              </a:spcBef>
              <a:spcAft>
                <a:spcPts val="0"/>
              </a:spcAft>
              <a:buClr>
                <a:srgbClr val="000000"/>
              </a:buClr>
              <a:buSzPts val="1400"/>
            </a:pPr>
            <a:r>
              <a:rPr lang="en" sz="1400" b="0" i="0" u="none" strike="noStrike" cap="none" dirty="0">
                <a:solidFill>
                  <a:srgbClr val="222222"/>
                </a:solidFill>
                <a:highlight>
                  <a:srgbClr val="FFFFFF"/>
                </a:highlight>
                <a:latin typeface="Lato"/>
                <a:ea typeface="Lato"/>
                <a:cs typeface="Lato"/>
                <a:sym typeface="Lato"/>
              </a:rPr>
              <a:t>As we all know, that if </a:t>
            </a:r>
            <a:r>
              <a:rPr lang="en" sz="1400" b="0" i="1" u="none" strike="noStrike" cap="none" dirty="0">
                <a:solidFill>
                  <a:srgbClr val="222222"/>
                </a:solidFill>
                <a:highlight>
                  <a:srgbClr val="FFFFFF"/>
                </a:highlight>
                <a:latin typeface="Lato"/>
                <a:ea typeface="Lato"/>
                <a:cs typeface="Lato"/>
                <a:sym typeface="Lato"/>
              </a:rPr>
              <a:t>we can’t measure it, we can’t manage it</a:t>
            </a:r>
            <a:r>
              <a:rPr lang="en" sz="1400" b="0" i="0" u="none" strike="noStrike" cap="none" dirty="0">
                <a:solidFill>
                  <a:srgbClr val="222222"/>
                </a:solidFill>
                <a:highlight>
                  <a:srgbClr val="FFFFFF"/>
                </a:highlight>
                <a:latin typeface="Lato"/>
                <a:ea typeface="Lato"/>
                <a:cs typeface="Lato"/>
                <a:sym typeface="Lato"/>
              </a:rPr>
              <a:t>. Hence, we want to bring complete transparency in sustainability. </a:t>
            </a:r>
            <a:r>
              <a:rPr lang="en" dirty="0">
                <a:solidFill>
                  <a:srgbClr val="222222"/>
                </a:solidFill>
                <a:highlight>
                  <a:srgbClr val="FFFFFF"/>
                </a:highlight>
                <a:latin typeface="Lato"/>
                <a:ea typeface="Lato"/>
                <a:cs typeface="Lato"/>
                <a:sym typeface="Lato"/>
              </a:rPr>
              <a:t>We want to bring code ledger similar to green ledger with which, developers will be able to get:</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Real-time suggestion on writing the sustainable code, </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Dashboard to get the total energy consumption and overall environmental impact of their application</a:t>
            </a:r>
          </a:p>
          <a:p>
            <a:pPr marL="400050" lvl="7" indent="-400050">
              <a:buSzPts val="1400"/>
              <a:buFont typeface="+mj-lt"/>
              <a:buAutoNum type="romanLcPeriod"/>
            </a:pPr>
            <a:r>
              <a:rPr lang="en" sz="1400" b="0" i="0" u="none" strike="noStrike" cap="none" dirty="0">
                <a:solidFill>
                  <a:srgbClr val="222222"/>
                </a:solidFill>
                <a:highlight>
                  <a:srgbClr val="FFFFFF"/>
                </a:highlight>
                <a:latin typeface="Lato"/>
                <a:ea typeface="Lato"/>
                <a:cs typeface="Lato"/>
                <a:sym typeface="Lato"/>
              </a:rPr>
              <a:t>And help the world run better and sustainable</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6" name="Picture 5">
            <a:extLst>
              <a:ext uri="{FF2B5EF4-FFF2-40B4-BE49-F238E27FC236}">
                <a16:creationId xmlns:a16="http://schemas.microsoft.com/office/drawing/2014/main" id="{144C2C1D-CF73-7A3B-A40B-C5486675E03A}"/>
              </a:ext>
            </a:extLst>
          </p:cNvPr>
          <p:cNvPicPr>
            <a:picLocks noChangeAspect="1"/>
          </p:cNvPicPr>
          <p:nvPr/>
        </p:nvPicPr>
        <p:blipFill>
          <a:blip r:embed="rId4"/>
          <a:stretch>
            <a:fillRect/>
          </a:stretch>
        </p:blipFill>
        <p:spPr>
          <a:xfrm>
            <a:off x="1265149" y="3307798"/>
            <a:ext cx="1848377" cy="1457285"/>
          </a:xfrm>
          <a:prstGeom prst="rect">
            <a:avLst/>
          </a:prstGeom>
        </p:spPr>
      </p:pic>
      <p:pic>
        <p:nvPicPr>
          <p:cNvPr id="7" name="Picture 6">
            <a:extLst>
              <a:ext uri="{FF2B5EF4-FFF2-40B4-BE49-F238E27FC236}">
                <a16:creationId xmlns:a16="http://schemas.microsoft.com/office/drawing/2014/main" id="{1856C08E-E89F-5052-6730-CAE524E1B84B}"/>
              </a:ext>
            </a:extLst>
          </p:cNvPr>
          <p:cNvPicPr>
            <a:picLocks noChangeAspect="1"/>
          </p:cNvPicPr>
          <p:nvPr/>
        </p:nvPicPr>
        <p:blipFill>
          <a:blip r:embed="rId5"/>
          <a:stretch>
            <a:fillRect/>
          </a:stretch>
        </p:blipFill>
        <p:spPr>
          <a:xfrm>
            <a:off x="3866299" y="3305855"/>
            <a:ext cx="1530751" cy="1461171"/>
          </a:xfrm>
          <a:prstGeom prst="rect">
            <a:avLst/>
          </a:prstGeom>
        </p:spPr>
      </p:pic>
      <p:pic>
        <p:nvPicPr>
          <p:cNvPr id="8" name="Picture 7">
            <a:extLst>
              <a:ext uri="{FF2B5EF4-FFF2-40B4-BE49-F238E27FC236}">
                <a16:creationId xmlns:a16="http://schemas.microsoft.com/office/drawing/2014/main" id="{C7451512-348E-8F48-B769-8A970E617581}"/>
              </a:ext>
            </a:extLst>
          </p:cNvPr>
          <p:cNvPicPr>
            <a:picLocks noChangeAspect="1"/>
          </p:cNvPicPr>
          <p:nvPr/>
        </p:nvPicPr>
        <p:blipFill>
          <a:blip r:embed="rId6"/>
          <a:stretch>
            <a:fillRect/>
          </a:stretch>
        </p:blipFill>
        <p:spPr>
          <a:xfrm>
            <a:off x="6149823" y="3286488"/>
            <a:ext cx="1530750" cy="1499904"/>
          </a:xfrm>
          <a:prstGeom prst="rect">
            <a:avLst/>
          </a:prstGeom>
        </p:spPr>
      </p:pic>
    </p:spTree>
    <p:extLst>
      <p:ext uri="{BB962C8B-B14F-4D97-AF65-F5344CB8AC3E}">
        <p14:creationId xmlns:p14="http://schemas.microsoft.com/office/powerpoint/2010/main" val="377481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494629" y="80555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0" i="0" u="none" strike="noStrike" cap="none" dirty="0">
              <a:solidFill>
                <a:srgbClr val="222222"/>
              </a:solidFill>
              <a:highlight>
                <a:srgbClr val="FFFFFF"/>
              </a:highlight>
              <a:latin typeface="Lato"/>
              <a:ea typeface="Lato"/>
              <a:cs typeface="Lato"/>
              <a:sym typeface="Lato"/>
            </a:endParaRPr>
          </a:p>
          <a:p>
            <a:pPr>
              <a:lnSpc>
                <a:spcPct val="115000"/>
              </a:lnSpc>
              <a:spcBef>
                <a:spcPts val="1000"/>
              </a:spcBef>
              <a:spcAft>
                <a:spcPts val="1000"/>
              </a:spcAft>
              <a:buSzPts val="1200"/>
            </a:pPr>
            <a:r>
              <a:rPr lang="en-US" sz="1200" dirty="0">
                <a:latin typeface="Lato"/>
                <a:ea typeface="Lato"/>
                <a:cs typeface="Lato"/>
              </a:rPr>
              <a:t>Research says that software applications and it’s activities account for 4% of greenhouse gas emissions, a score that increases 8% year-over-year. Hence, </a:t>
            </a:r>
            <a:r>
              <a:rPr lang="en-US" sz="1200" dirty="0">
                <a:latin typeface="Lato"/>
                <a:ea typeface="Lato"/>
                <a:cs typeface="Lato"/>
                <a:sym typeface="Lato"/>
              </a:rPr>
              <a:t>each and every organization including software in this planet wants to reduce their carbon footprint. They want their applications to consume lesser energy but without impacting the performance of their applications. But the developers who are developing these applications lack the exposure towards how to write the code which consumes lesser energy. </a:t>
            </a:r>
          </a:p>
          <a:p>
            <a:pPr>
              <a:lnSpc>
                <a:spcPct val="115000"/>
              </a:lnSpc>
              <a:spcBef>
                <a:spcPts val="1000"/>
              </a:spcBef>
              <a:spcAft>
                <a:spcPts val="1000"/>
              </a:spcAft>
              <a:buSzPts val="1200"/>
            </a:pPr>
            <a:r>
              <a:rPr lang="en-US" sz="1200" dirty="0">
                <a:latin typeface="Lato"/>
                <a:ea typeface="Lato"/>
                <a:cs typeface="Lato"/>
                <a:sym typeface="Lato"/>
              </a:rPr>
              <a:t>Therefore, our early adaptors will the software organizations and their developers who want their applications to consume lesser energy and promote green coding practices.</a:t>
            </a:r>
            <a:endParaRPr lang="en-US"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7" name="Picture 6">
            <a:extLst>
              <a:ext uri="{FF2B5EF4-FFF2-40B4-BE49-F238E27FC236}">
                <a16:creationId xmlns:a16="http://schemas.microsoft.com/office/drawing/2014/main" id="{939CC7BA-EFE1-1D45-0C5F-F74CB1B3456B}"/>
              </a:ext>
            </a:extLst>
          </p:cNvPr>
          <p:cNvPicPr>
            <a:picLocks noChangeAspect="1"/>
          </p:cNvPicPr>
          <p:nvPr/>
        </p:nvPicPr>
        <p:blipFill>
          <a:blip r:embed="rId4"/>
          <a:stretch>
            <a:fillRect/>
          </a:stretch>
        </p:blipFill>
        <p:spPr>
          <a:xfrm>
            <a:off x="661637" y="3755537"/>
            <a:ext cx="2137331" cy="828216"/>
          </a:xfrm>
          <a:prstGeom prst="rect">
            <a:avLst/>
          </a:prstGeom>
        </p:spPr>
      </p:pic>
      <p:pic>
        <p:nvPicPr>
          <p:cNvPr id="10" name="Picture 9">
            <a:extLst>
              <a:ext uri="{FF2B5EF4-FFF2-40B4-BE49-F238E27FC236}">
                <a16:creationId xmlns:a16="http://schemas.microsoft.com/office/drawing/2014/main" id="{81AE3279-CBAB-A8C9-E4F5-C99A6B611D72}"/>
              </a:ext>
            </a:extLst>
          </p:cNvPr>
          <p:cNvPicPr>
            <a:picLocks noChangeAspect="1"/>
          </p:cNvPicPr>
          <p:nvPr/>
        </p:nvPicPr>
        <p:blipFill>
          <a:blip r:embed="rId5"/>
          <a:stretch>
            <a:fillRect/>
          </a:stretch>
        </p:blipFill>
        <p:spPr>
          <a:xfrm>
            <a:off x="2702962" y="4067714"/>
            <a:ext cx="233413" cy="304271"/>
          </a:xfrm>
          <a:prstGeom prst="rect">
            <a:avLst/>
          </a:prstGeom>
        </p:spPr>
      </p:pic>
      <p:pic>
        <p:nvPicPr>
          <p:cNvPr id="14" name="Picture 13">
            <a:extLst>
              <a:ext uri="{FF2B5EF4-FFF2-40B4-BE49-F238E27FC236}">
                <a16:creationId xmlns:a16="http://schemas.microsoft.com/office/drawing/2014/main" id="{50DE7C6A-F345-E489-4541-556884FAFA04}"/>
              </a:ext>
            </a:extLst>
          </p:cNvPr>
          <p:cNvPicPr>
            <a:picLocks noChangeAspect="1"/>
          </p:cNvPicPr>
          <p:nvPr/>
        </p:nvPicPr>
        <p:blipFill>
          <a:blip r:embed="rId6"/>
          <a:stretch>
            <a:fillRect/>
          </a:stretch>
        </p:blipFill>
        <p:spPr>
          <a:xfrm>
            <a:off x="3184461" y="3755537"/>
            <a:ext cx="2631590" cy="828216"/>
          </a:xfrm>
          <a:prstGeom prst="rect">
            <a:avLst/>
          </a:prstGeom>
        </p:spPr>
      </p:pic>
      <p:pic>
        <p:nvPicPr>
          <p:cNvPr id="15" name="Picture 14">
            <a:extLst>
              <a:ext uri="{FF2B5EF4-FFF2-40B4-BE49-F238E27FC236}">
                <a16:creationId xmlns:a16="http://schemas.microsoft.com/office/drawing/2014/main" id="{F46108EF-3FC4-4C77-E4CE-071370464350}"/>
              </a:ext>
            </a:extLst>
          </p:cNvPr>
          <p:cNvPicPr>
            <a:picLocks noChangeAspect="1"/>
          </p:cNvPicPr>
          <p:nvPr/>
        </p:nvPicPr>
        <p:blipFill>
          <a:blip r:embed="rId5"/>
          <a:stretch>
            <a:fillRect/>
          </a:stretch>
        </p:blipFill>
        <p:spPr>
          <a:xfrm>
            <a:off x="5558376" y="4033679"/>
            <a:ext cx="233413" cy="304271"/>
          </a:xfrm>
          <a:prstGeom prst="rect">
            <a:avLst/>
          </a:prstGeom>
        </p:spPr>
      </p:pic>
      <p:pic>
        <p:nvPicPr>
          <p:cNvPr id="16" name="Picture 15">
            <a:extLst>
              <a:ext uri="{FF2B5EF4-FFF2-40B4-BE49-F238E27FC236}">
                <a16:creationId xmlns:a16="http://schemas.microsoft.com/office/drawing/2014/main" id="{DC2434CE-4720-F5B6-2F7A-B780C934AB94}"/>
              </a:ext>
            </a:extLst>
          </p:cNvPr>
          <p:cNvPicPr>
            <a:picLocks noChangeAspect="1"/>
          </p:cNvPicPr>
          <p:nvPr/>
        </p:nvPicPr>
        <p:blipFill>
          <a:blip r:embed="rId7"/>
          <a:stretch>
            <a:fillRect/>
          </a:stretch>
        </p:blipFill>
        <p:spPr>
          <a:xfrm>
            <a:off x="6201544" y="3755537"/>
            <a:ext cx="2698693" cy="8282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788130"/>
            <a:ext cx="8238600" cy="385367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are no alternatives/ competitive products available in the market which provides the features which our Tool- </a:t>
            </a:r>
            <a:r>
              <a:rPr lang="en" sz="1400" b="1" i="0" u="none" strike="noStrike" cap="none" dirty="0" err="1">
                <a:solidFill>
                  <a:srgbClr val="00B050"/>
                </a:solidFill>
                <a:highlight>
                  <a:srgbClr val="FFFFFF"/>
                </a:highlight>
                <a:latin typeface="Lato"/>
                <a:ea typeface="Lato"/>
                <a:cs typeface="Lato"/>
                <a:sym typeface="Lato"/>
              </a:rPr>
              <a:t>Codewiser</a:t>
            </a:r>
            <a:r>
              <a:rPr lang="en" sz="1400" b="1" i="0" u="none" strike="noStrike" cap="none" dirty="0">
                <a:solidFill>
                  <a:srgbClr val="222222"/>
                </a:solidFill>
                <a:highlight>
                  <a:srgbClr val="FFFFFF"/>
                </a:highlight>
                <a:latin typeface="Lato"/>
                <a:ea typeface="Lato"/>
                <a:cs typeface="Lato"/>
                <a:sym typeface="Lato"/>
              </a:rPr>
              <a:t> </a:t>
            </a:r>
            <a:r>
              <a:rPr lang="en" dirty="0">
                <a:solidFill>
                  <a:srgbClr val="222222"/>
                </a:solidFill>
                <a:highlight>
                  <a:srgbClr val="FFFFFF"/>
                </a:highlight>
                <a:latin typeface="Lato"/>
                <a:ea typeface="Lato"/>
                <a:cs typeface="Lato"/>
                <a:sym typeface="Lato"/>
              </a:rPr>
              <a:t>provides.</a:t>
            </a:r>
          </a:p>
          <a:p>
            <a:pPr marL="0" marR="0" lvl="0" indent="0" algn="l" rtl="0">
              <a:lnSpc>
                <a:spcPct val="115000"/>
              </a:lnSpc>
              <a:spcBef>
                <a:spcPts val="1000"/>
              </a:spcBef>
              <a:spcAft>
                <a:spcPts val="100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grpSp>
        <p:nvGrpSpPr>
          <p:cNvPr id="59" name="Group 58">
            <a:extLst>
              <a:ext uri="{FF2B5EF4-FFF2-40B4-BE49-F238E27FC236}">
                <a16:creationId xmlns:a16="http://schemas.microsoft.com/office/drawing/2014/main" id="{C071A4DC-FDD4-D87E-5271-5C6352A0E02A}"/>
              </a:ext>
            </a:extLst>
          </p:cNvPr>
          <p:cNvGrpSpPr/>
          <p:nvPr/>
        </p:nvGrpSpPr>
        <p:grpSpPr>
          <a:xfrm>
            <a:off x="2227979" y="2381250"/>
            <a:ext cx="3728322" cy="1733550"/>
            <a:chOff x="3397249" y="3086424"/>
            <a:chExt cx="10820400" cy="5103403"/>
          </a:xfrm>
        </p:grpSpPr>
        <p:cxnSp>
          <p:nvCxnSpPr>
            <p:cNvPr id="60" name="Straight Arrow Connector 59">
              <a:extLst>
                <a:ext uri="{FF2B5EF4-FFF2-40B4-BE49-F238E27FC236}">
                  <a16:creationId xmlns:a16="http://schemas.microsoft.com/office/drawing/2014/main" id="{8C474B03-EA87-5BEF-8812-97F859273659}"/>
                </a:ext>
              </a:extLst>
            </p:cNvPr>
            <p:cNvCxnSpPr>
              <a:cxnSpLocks/>
            </p:cNvCxnSpPr>
            <p:nvPr/>
          </p:nvCxnSpPr>
          <p:spPr>
            <a:xfrm flipV="1">
              <a:off x="3397249" y="5620856"/>
              <a:ext cx="10820400" cy="3742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1D85A4-A68E-0D7F-045D-2CEC7798C591}"/>
                </a:ext>
              </a:extLst>
            </p:cNvPr>
            <p:cNvSpPr/>
            <p:nvPr/>
          </p:nvSpPr>
          <p:spPr>
            <a:xfrm>
              <a:off x="8846112" y="3086424"/>
              <a:ext cx="5219699"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20A2C9E-3810-AA65-94F3-8A596CD6E8DA}"/>
                </a:ext>
              </a:extLst>
            </p:cNvPr>
            <p:cNvSpPr/>
            <p:nvPr/>
          </p:nvSpPr>
          <p:spPr>
            <a:xfrm>
              <a:off x="3578503" y="5675227"/>
              <a:ext cx="5219700"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7B372C8-322D-863D-76AA-01675B2DA62C}"/>
                </a:ext>
              </a:extLst>
            </p:cNvPr>
            <p:cNvSpPr/>
            <p:nvPr/>
          </p:nvSpPr>
          <p:spPr>
            <a:xfrm>
              <a:off x="8846112" y="5658278"/>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CFCDA9C3-26DF-7107-EA47-23D0DE41B19A}"/>
                </a:ext>
              </a:extLst>
            </p:cNvPr>
            <p:cNvSpPr/>
            <p:nvPr/>
          </p:nvSpPr>
          <p:spPr>
            <a:xfrm>
              <a:off x="3570104" y="3106256"/>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1" name="Picture 2">
              <a:extLst>
                <a:ext uri="{FF2B5EF4-FFF2-40B4-BE49-F238E27FC236}">
                  <a16:creationId xmlns:a16="http://schemas.microsoft.com/office/drawing/2014/main" id="{F7AF1D30-87C3-794C-C7F5-5ADD8BB73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62216" y="3178832"/>
              <a:ext cx="1332680" cy="1187864"/>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OpenJS Foundation: ESLint - Credly">
              <a:extLst>
                <a:ext uri="{FF2B5EF4-FFF2-40B4-BE49-F238E27FC236}">
                  <a16:creationId xmlns:a16="http://schemas.microsoft.com/office/drawing/2014/main" id="{DA09DB34-92E6-5C39-6F27-5B1293C143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2667" y="5159109"/>
              <a:ext cx="923494" cy="923494"/>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descr="SonarQube Logos and Usage | SonarQube">
              <a:extLst>
                <a:ext uri="{FF2B5EF4-FFF2-40B4-BE49-F238E27FC236}">
                  <a16:creationId xmlns:a16="http://schemas.microsoft.com/office/drawing/2014/main" id="{CBF49168-FEAD-8334-4660-B01166665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264" y="7036214"/>
              <a:ext cx="2392780" cy="794441"/>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4" descr="Fortify Static Code Analyzer. This is a quick cheat sheet for Fortify… | by  Murat Karaöz | Medium">
              <a:extLst>
                <a:ext uri="{FF2B5EF4-FFF2-40B4-BE49-F238E27FC236}">
                  <a16:creationId xmlns:a16="http://schemas.microsoft.com/office/drawing/2014/main" id="{D10E1BE8-0AE1-8F4A-F2A2-977ABE0C4E2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773" b="31220"/>
            <a:stretch/>
          </p:blipFill>
          <p:spPr bwMode="auto">
            <a:xfrm>
              <a:off x="8068987" y="7265802"/>
              <a:ext cx="1526246" cy="369332"/>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AE6DF096-4CEE-C28D-CDD1-4C136D3EC410}"/>
                </a:ext>
              </a:extLst>
            </p:cNvPr>
            <p:cNvSpPr txBox="1"/>
            <p:nvPr/>
          </p:nvSpPr>
          <p:spPr>
            <a:xfrm>
              <a:off x="9420789" y="5390971"/>
              <a:ext cx="1526244" cy="599649"/>
            </a:xfrm>
            <a:prstGeom prst="rect">
              <a:avLst/>
            </a:prstGeom>
            <a:solidFill>
              <a:schemeClr val="bg1"/>
            </a:solidFill>
            <a:ln w="19050">
              <a:solidFill>
                <a:srgbClr val="1CADE4"/>
              </a:solidFill>
            </a:ln>
          </p:spPr>
          <p:txBody>
            <a:bodyPr wrap="square" rtlCol="0">
              <a:spAutoFit/>
            </a:bodyPr>
            <a:lstStyle/>
            <a:p>
              <a:r>
                <a:rPr lang="en-US" sz="1000" b="1" dirty="0">
                  <a:solidFill>
                    <a:srgbClr val="0070C0"/>
                  </a:solidFill>
                </a:rPr>
                <a:t>JEPO</a:t>
              </a:r>
              <a:endParaRPr lang="en-US" sz="2000" b="1" dirty="0">
                <a:solidFill>
                  <a:srgbClr val="0070C0"/>
                </a:solidFill>
              </a:endParaRPr>
            </a:p>
          </p:txBody>
        </p:sp>
      </p:grpSp>
      <p:sp>
        <p:nvSpPr>
          <p:cNvPr id="327" name="TextBox 326">
            <a:extLst>
              <a:ext uri="{FF2B5EF4-FFF2-40B4-BE49-F238E27FC236}">
                <a16:creationId xmlns:a16="http://schemas.microsoft.com/office/drawing/2014/main" id="{2BEB9985-5AC4-FE69-1E2B-B227394BF110}"/>
              </a:ext>
            </a:extLst>
          </p:cNvPr>
          <p:cNvSpPr txBox="1"/>
          <p:nvPr/>
        </p:nvSpPr>
        <p:spPr>
          <a:xfrm>
            <a:off x="5707266" y="2187283"/>
            <a:ext cx="2458834" cy="646331"/>
          </a:xfrm>
          <a:prstGeom prst="rect">
            <a:avLst/>
          </a:prstGeom>
          <a:noFill/>
        </p:spPr>
        <p:txBody>
          <a:bodyPr wrap="square" rtlCol="0">
            <a:spAutoFit/>
          </a:bodyPr>
          <a:lstStyle/>
          <a:p>
            <a:pPr algn="ctr"/>
            <a:r>
              <a:rPr lang="en-US" sz="1200" b="1" dirty="0" err="1">
                <a:solidFill>
                  <a:srgbClr val="009C7D"/>
                </a:solidFill>
              </a:rPr>
              <a:t>CodeWiser</a:t>
            </a:r>
            <a:r>
              <a:rPr lang="en-US" sz="1200" dirty="0"/>
              <a:t> aims to use </a:t>
            </a:r>
            <a:r>
              <a:rPr lang="en-US" sz="1200" i="1" dirty="0"/>
              <a:t>Blue Ocean Strategy </a:t>
            </a:r>
            <a:r>
              <a:rPr lang="en-US" sz="1200" dirty="0"/>
              <a:t>and leverage early mover advantage.  </a:t>
            </a:r>
          </a:p>
        </p:txBody>
      </p:sp>
      <p:sp>
        <p:nvSpPr>
          <p:cNvPr id="328" name="TextBox 327">
            <a:extLst>
              <a:ext uri="{FF2B5EF4-FFF2-40B4-BE49-F238E27FC236}">
                <a16:creationId xmlns:a16="http://schemas.microsoft.com/office/drawing/2014/main" id="{6F346669-EF01-190B-47F8-344279475270}"/>
              </a:ext>
            </a:extLst>
          </p:cNvPr>
          <p:cNvSpPr txBox="1"/>
          <p:nvPr/>
        </p:nvSpPr>
        <p:spPr>
          <a:xfrm>
            <a:off x="3097199" y="2170198"/>
            <a:ext cx="2938440" cy="261610"/>
          </a:xfrm>
          <a:prstGeom prst="rect">
            <a:avLst/>
          </a:prstGeom>
          <a:noFill/>
        </p:spPr>
        <p:txBody>
          <a:bodyPr wrap="square" rtlCol="0">
            <a:spAutoFit/>
          </a:bodyPr>
          <a:lstStyle/>
          <a:p>
            <a:r>
              <a:rPr lang="en-US" sz="1050" dirty="0"/>
              <a:t>Energy Consumption Scans</a:t>
            </a:r>
          </a:p>
        </p:txBody>
      </p:sp>
      <p:sp>
        <p:nvSpPr>
          <p:cNvPr id="329" name="TextBox 328">
            <a:extLst>
              <a:ext uri="{FF2B5EF4-FFF2-40B4-BE49-F238E27FC236}">
                <a16:creationId xmlns:a16="http://schemas.microsoft.com/office/drawing/2014/main" id="{61DED0C8-2348-C818-B497-CAF1A288751E}"/>
              </a:ext>
            </a:extLst>
          </p:cNvPr>
          <p:cNvSpPr txBox="1"/>
          <p:nvPr/>
        </p:nvSpPr>
        <p:spPr>
          <a:xfrm>
            <a:off x="3375665" y="4134434"/>
            <a:ext cx="1420791" cy="246221"/>
          </a:xfrm>
          <a:prstGeom prst="rect">
            <a:avLst/>
          </a:prstGeom>
          <a:noFill/>
        </p:spPr>
        <p:txBody>
          <a:bodyPr wrap="square" rtlCol="0">
            <a:spAutoFit/>
          </a:bodyPr>
          <a:lstStyle/>
          <a:p>
            <a:r>
              <a:rPr lang="en-US" sz="1000" dirty="0"/>
              <a:t>Vulnerability Scans</a:t>
            </a:r>
          </a:p>
        </p:txBody>
      </p:sp>
      <p:sp>
        <p:nvSpPr>
          <p:cNvPr id="330" name="TextBox 329">
            <a:extLst>
              <a:ext uri="{FF2B5EF4-FFF2-40B4-BE49-F238E27FC236}">
                <a16:creationId xmlns:a16="http://schemas.microsoft.com/office/drawing/2014/main" id="{923322F8-1E3B-C900-3E9B-3964029FA792}"/>
              </a:ext>
            </a:extLst>
          </p:cNvPr>
          <p:cNvSpPr txBox="1"/>
          <p:nvPr/>
        </p:nvSpPr>
        <p:spPr>
          <a:xfrm>
            <a:off x="5920490" y="3125404"/>
            <a:ext cx="2167850" cy="246221"/>
          </a:xfrm>
          <a:prstGeom prst="rect">
            <a:avLst/>
          </a:prstGeom>
          <a:noFill/>
        </p:spPr>
        <p:txBody>
          <a:bodyPr wrap="square" rtlCol="0">
            <a:spAutoFit/>
          </a:bodyPr>
          <a:lstStyle/>
          <a:p>
            <a:r>
              <a:rPr lang="en-US" sz="1000" dirty="0"/>
              <a:t>Energy Efficient Coding Practices</a:t>
            </a:r>
          </a:p>
        </p:txBody>
      </p:sp>
      <p:sp>
        <p:nvSpPr>
          <p:cNvPr id="331" name="TextBox 330">
            <a:extLst>
              <a:ext uri="{FF2B5EF4-FFF2-40B4-BE49-F238E27FC236}">
                <a16:creationId xmlns:a16="http://schemas.microsoft.com/office/drawing/2014/main" id="{94FB0FC1-D0A9-C449-F9E6-CAAFA7BB98CD}"/>
              </a:ext>
            </a:extLst>
          </p:cNvPr>
          <p:cNvSpPr txBox="1"/>
          <p:nvPr/>
        </p:nvSpPr>
        <p:spPr>
          <a:xfrm>
            <a:off x="1021223" y="3125404"/>
            <a:ext cx="1235089" cy="246221"/>
          </a:xfrm>
          <a:prstGeom prst="rect">
            <a:avLst/>
          </a:prstGeom>
          <a:noFill/>
        </p:spPr>
        <p:txBody>
          <a:bodyPr wrap="square" rtlCol="0">
            <a:spAutoFit/>
          </a:bodyPr>
          <a:lstStyle/>
          <a:p>
            <a:r>
              <a:rPr lang="en-US" sz="1000" dirty="0"/>
              <a:t>Coding Practices</a:t>
            </a:r>
          </a:p>
        </p:txBody>
      </p:sp>
      <p:sp>
        <p:nvSpPr>
          <p:cNvPr id="336" name="TextBox 335">
            <a:extLst>
              <a:ext uri="{FF2B5EF4-FFF2-40B4-BE49-F238E27FC236}">
                <a16:creationId xmlns:a16="http://schemas.microsoft.com/office/drawing/2014/main" id="{4304E536-9552-7C3D-6687-88BFE9D1749F}"/>
              </a:ext>
            </a:extLst>
          </p:cNvPr>
          <p:cNvSpPr txBox="1"/>
          <p:nvPr/>
        </p:nvSpPr>
        <p:spPr>
          <a:xfrm>
            <a:off x="342229" y="4463916"/>
            <a:ext cx="7447064" cy="553998"/>
          </a:xfrm>
          <a:prstGeom prst="rect">
            <a:avLst/>
          </a:prstGeom>
          <a:noFill/>
        </p:spPr>
        <p:txBody>
          <a:bodyPr wrap="square" rtlCol="0">
            <a:spAutoFit/>
          </a:bodyPr>
          <a:lstStyle/>
          <a:p>
            <a:pPr algn="ctr"/>
            <a:r>
              <a:rPr lang="en-US" sz="1000" dirty="0"/>
              <a:t>*Code scanner market is comparatively very new, with currently no innovations in the area of measuring the energy efficiency of software applications. One of the popular start-up in the area of code scanning market like </a:t>
            </a:r>
          </a:p>
          <a:p>
            <a:pPr algn="ctr"/>
            <a:r>
              <a:rPr lang="en-US" sz="1000" dirty="0"/>
              <a:t>“SonarQube” attracted 400+ Million USD investment.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sp>
        <p:nvSpPr>
          <p:cNvPr id="366" name="Google Shape;366;p5"/>
          <p:cNvSpPr txBox="1">
            <a:spLocks noGrp="1"/>
          </p:cNvSpPr>
          <p:nvPr>
            <p:ph type="title"/>
          </p:nvPr>
        </p:nvSpPr>
        <p:spPr>
          <a:xfrm>
            <a:off x="303022" y="1655271"/>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endParaRPr sz="14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1028" name="Picture 4" descr="App Service - Web App | Microsoft Azure Color">
            <a:extLst>
              <a:ext uri="{FF2B5EF4-FFF2-40B4-BE49-F238E27FC236}">
                <a16:creationId xmlns:a16="http://schemas.microsoft.com/office/drawing/2014/main" id="{16857BC8-AD76-54B2-D089-26B4E2E5F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71" y="2568995"/>
            <a:ext cx="1107528" cy="10928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tting started with Azure Kubernetes Service (AKS) - DevStack">
            <a:extLst>
              <a:ext uri="{FF2B5EF4-FFF2-40B4-BE49-F238E27FC236}">
                <a16:creationId xmlns:a16="http://schemas.microsoft.com/office/drawing/2014/main" id="{EDA6257A-5EA8-7B8F-016B-BAC1BC2D4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52" y="2569538"/>
            <a:ext cx="1940870" cy="1091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fficial Azure Icon Set">
            <a:extLst>
              <a:ext uri="{FF2B5EF4-FFF2-40B4-BE49-F238E27FC236}">
                <a16:creationId xmlns:a16="http://schemas.microsoft.com/office/drawing/2014/main" id="{4E783035-F38D-C5B7-642E-1232ABD0E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0575" y="2603221"/>
            <a:ext cx="1062155" cy="1062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fficial Azure Icon Set">
            <a:extLst>
              <a:ext uri="{FF2B5EF4-FFF2-40B4-BE49-F238E27FC236}">
                <a16:creationId xmlns:a16="http://schemas.microsoft.com/office/drawing/2014/main" id="{483AE99F-EA97-92D9-8A23-6F787BAFD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0283" y="2595825"/>
            <a:ext cx="1062155" cy="1062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2C74CF-331D-CE68-A4BD-56A71DD42796}"/>
              </a:ext>
            </a:extLst>
          </p:cNvPr>
          <p:cNvSpPr txBox="1"/>
          <p:nvPr/>
        </p:nvSpPr>
        <p:spPr>
          <a:xfrm>
            <a:off x="560405" y="3677579"/>
            <a:ext cx="1420860" cy="519122"/>
          </a:xfrm>
          <a:prstGeom prst="rect">
            <a:avLst/>
          </a:prstGeom>
          <a:noFill/>
        </p:spPr>
        <p:txBody>
          <a:bodyPr wrap="square">
            <a:spAutoFit/>
          </a:bodyPr>
          <a:lstStyle/>
          <a:p>
            <a:pPr algn="ctr"/>
            <a:r>
              <a:rPr lang="en-US" dirty="0"/>
              <a:t>Azure App </a:t>
            </a:r>
          </a:p>
          <a:p>
            <a:pPr algn="ctr"/>
            <a:r>
              <a:rPr lang="en-US" dirty="0"/>
              <a:t>Service</a:t>
            </a:r>
          </a:p>
        </p:txBody>
      </p:sp>
      <p:sp>
        <p:nvSpPr>
          <p:cNvPr id="8" name="TextBox 7">
            <a:extLst>
              <a:ext uri="{FF2B5EF4-FFF2-40B4-BE49-F238E27FC236}">
                <a16:creationId xmlns:a16="http://schemas.microsoft.com/office/drawing/2014/main" id="{9C90EBFC-280F-B655-90AA-5EBC51B8574B}"/>
              </a:ext>
            </a:extLst>
          </p:cNvPr>
          <p:cNvSpPr txBox="1"/>
          <p:nvPr/>
        </p:nvSpPr>
        <p:spPr>
          <a:xfrm>
            <a:off x="2605753" y="3685460"/>
            <a:ext cx="1734193" cy="519122"/>
          </a:xfrm>
          <a:prstGeom prst="rect">
            <a:avLst/>
          </a:prstGeom>
          <a:noFill/>
        </p:spPr>
        <p:txBody>
          <a:bodyPr wrap="square">
            <a:spAutoFit/>
          </a:bodyPr>
          <a:lstStyle/>
          <a:p>
            <a:pPr algn="ctr"/>
            <a:r>
              <a:rPr lang="en-US" dirty="0"/>
              <a:t>Azure Kubernetes </a:t>
            </a:r>
          </a:p>
          <a:p>
            <a:pPr algn="ctr"/>
            <a:r>
              <a:rPr lang="en-US" dirty="0"/>
              <a:t>Service</a:t>
            </a:r>
          </a:p>
        </p:txBody>
      </p:sp>
      <p:sp>
        <p:nvSpPr>
          <p:cNvPr id="9" name="TextBox 8">
            <a:extLst>
              <a:ext uri="{FF2B5EF4-FFF2-40B4-BE49-F238E27FC236}">
                <a16:creationId xmlns:a16="http://schemas.microsoft.com/office/drawing/2014/main" id="{66F9D3FD-8EDA-D098-6A81-70C71DEDE5A7}"/>
              </a:ext>
            </a:extLst>
          </p:cNvPr>
          <p:cNvSpPr txBox="1"/>
          <p:nvPr/>
        </p:nvSpPr>
        <p:spPr>
          <a:xfrm>
            <a:off x="4807769" y="3678347"/>
            <a:ext cx="1734192" cy="533349"/>
          </a:xfrm>
          <a:prstGeom prst="rect">
            <a:avLst/>
          </a:prstGeom>
          <a:noFill/>
        </p:spPr>
        <p:txBody>
          <a:bodyPr wrap="square">
            <a:spAutoFit/>
          </a:bodyPr>
          <a:lstStyle/>
          <a:p>
            <a:pPr algn="ctr"/>
            <a:r>
              <a:rPr lang="en-US" dirty="0"/>
              <a:t>Azure Database for PostgreSQL</a:t>
            </a:r>
          </a:p>
        </p:txBody>
      </p:sp>
      <p:sp>
        <p:nvSpPr>
          <p:cNvPr id="10" name="TextBox 9">
            <a:extLst>
              <a:ext uri="{FF2B5EF4-FFF2-40B4-BE49-F238E27FC236}">
                <a16:creationId xmlns:a16="http://schemas.microsoft.com/office/drawing/2014/main" id="{DECA5C61-776B-4B8D-4C9C-553ACFEB4134}"/>
              </a:ext>
            </a:extLst>
          </p:cNvPr>
          <p:cNvSpPr txBox="1"/>
          <p:nvPr/>
        </p:nvSpPr>
        <p:spPr>
          <a:xfrm>
            <a:off x="6803545" y="3668365"/>
            <a:ext cx="1347737" cy="307777"/>
          </a:xfrm>
          <a:prstGeom prst="rect">
            <a:avLst/>
          </a:prstGeom>
          <a:noFill/>
        </p:spPr>
        <p:txBody>
          <a:bodyPr wrap="square">
            <a:spAutoFit/>
          </a:bodyPr>
          <a:lstStyle/>
          <a:p>
            <a:r>
              <a:rPr lang="en-US" dirty="0"/>
              <a:t>Azure </a:t>
            </a:r>
            <a:r>
              <a:rPr lang="en-US" dirty="0" err="1"/>
              <a:t>Devops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805550"/>
            <a:ext cx="8238600" cy="3760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4D746CA-6D67-FF05-AB7F-0D750539B71E}"/>
              </a:ext>
            </a:extLst>
          </p:cNvPr>
          <p:cNvPicPr>
            <a:picLocks noChangeAspect="1"/>
          </p:cNvPicPr>
          <p:nvPr/>
        </p:nvPicPr>
        <p:blipFill rotWithShape="1">
          <a:blip r:embed="rId4">
            <a:extLst>
              <a:ext uri="{28A0092B-C50C-407E-A947-70E740481C1C}">
                <a14:useLocalDpi xmlns:a14="http://schemas.microsoft.com/office/drawing/2010/main" val="0"/>
              </a:ext>
            </a:extLst>
          </a:blip>
          <a:srcRect t="9747"/>
          <a:stretch/>
        </p:blipFill>
        <p:spPr>
          <a:xfrm>
            <a:off x="626148" y="2724150"/>
            <a:ext cx="3907256" cy="1983600"/>
          </a:xfrm>
          <a:prstGeom prst="rect">
            <a:avLst/>
          </a:prstGeom>
        </p:spPr>
      </p:pic>
      <p:sp>
        <p:nvSpPr>
          <p:cNvPr id="5" name="AutoShape 2" descr="Architecture">
            <a:extLst>
              <a:ext uri="{FF2B5EF4-FFF2-40B4-BE49-F238E27FC236}">
                <a16:creationId xmlns:a16="http://schemas.microsoft.com/office/drawing/2014/main" id="{676F225F-E12F-9209-FEF8-8D9CEE4651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49ADD6C-3D38-9202-5503-58AA95D33425}"/>
              </a:ext>
            </a:extLst>
          </p:cNvPr>
          <p:cNvPicPr>
            <a:picLocks noChangeAspect="1"/>
          </p:cNvPicPr>
          <p:nvPr/>
        </p:nvPicPr>
        <p:blipFill rotWithShape="1">
          <a:blip r:embed="rId5"/>
          <a:srcRect b="69685"/>
          <a:stretch/>
        </p:blipFill>
        <p:spPr>
          <a:xfrm>
            <a:off x="626148" y="1371164"/>
            <a:ext cx="3908576" cy="710221"/>
          </a:xfrm>
          <a:prstGeom prst="rect">
            <a:avLst/>
          </a:prstGeom>
        </p:spPr>
      </p:pic>
      <p:pic>
        <p:nvPicPr>
          <p:cNvPr id="10" name="Picture 9">
            <a:extLst>
              <a:ext uri="{FF2B5EF4-FFF2-40B4-BE49-F238E27FC236}">
                <a16:creationId xmlns:a16="http://schemas.microsoft.com/office/drawing/2014/main" id="{D47DE723-644E-3C8B-DB66-96FADC82E7BF}"/>
              </a:ext>
            </a:extLst>
          </p:cNvPr>
          <p:cNvPicPr>
            <a:picLocks noChangeAspect="1"/>
          </p:cNvPicPr>
          <p:nvPr/>
        </p:nvPicPr>
        <p:blipFill rotWithShape="1">
          <a:blip r:embed="rId6">
            <a:extLst>
              <a:ext uri="{28A0092B-C50C-407E-A947-70E740481C1C}">
                <a14:useLocalDpi xmlns:a14="http://schemas.microsoft.com/office/drawing/2010/main" val="0"/>
              </a:ext>
            </a:extLst>
          </a:blip>
          <a:srcRect l="10188" t="22894" r="9957" b="22635"/>
          <a:stretch/>
        </p:blipFill>
        <p:spPr>
          <a:xfrm>
            <a:off x="5316948" y="3484399"/>
            <a:ext cx="1553752" cy="467402"/>
          </a:xfrm>
          <a:prstGeom prst="rect">
            <a:avLst/>
          </a:prstGeom>
        </p:spPr>
      </p:pic>
      <p:pic>
        <p:nvPicPr>
          <p:cNvPr id="11" name="Picture 10">
            <a:extLst>
              <a:ext uri="{FF2B5EF4-FFF2-40B4-BE49-F238E27FC236}">
                <a16:creationId xmlns:a16="http://schemas.microsoft.com/office/drawing/2014/main" id="{8F0C8B29-D318-EBEF-8411-56482DF35FAA}"/>
              </a:ext>
            </a:extLst>
          </p:cNvPr>
          <p:cNvPicPr>
            <a:picLocks noChangeAspect="1"/>
          </p:cNvPicPr>
          <p:nvPr/>
        </p:nvPicPr>
        <p:blipFill rotWithShape="1">
          <a:blip r:embed="rId7">
            <a:extLst>
              <a:ext uri="{28A0092B-C50C-407E-A947-70E740481C1C}">
                <a14:useLocalDpi xmlns:a14="http://schemas.microsoft.com/office/drawing/2010/main" val="0"/>
              </a:ext>
            </a:extLst>
          </a:blip>
          <a:srcRect l="9890" t="22283" r="10110" b="23022"/>
          <a:stretch/>
        </p:blipFill>
        <p:spPr>
          <a:xfrm>
            <a:off x="5316948" y="4020841"/>
            <a:ext cx="1553752" cy="467402"/>
          </a:xfrm>
          <a:prstGeom prst="rect">
            <a:avLst/>
          </a:prstGeom>
        </p:spPr>
      </p:pic>
      <p:pic>
        <p:nvPicPr>
          <p:cNvPr id="14" name="Graphic 13" descr="Badge Cross with solid fill">
            <a:extLst>
              <a:ext uri="{FF2B5EF4-FFF2-40B4-BE49-F238E27FC236}">
                <a16:creationId xmlns:a16="http://schemas.microsoft.com/office/drawing/2014/main" id="{E907AB79-B16F-DAFA-22BD-1FB1C82206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1424" y="3481511"/>
            <a:ext cx="467402" cy="467402"/>
          </a:xfrm>
          <a:prstGeom prst="rect">
            <a:avLst/>
          </a:prstGeom>
        </p:spPr>
      </p:pic>
      <p:pic>
        <p:nvPicPr>
          <p:cNvPr id="15" name="Graphic 14" descr="Badge Tick1 with solid fill">
            <a:extLst>
              <a:ext uri="{FF2B5EF4-FFF2-40B4-BE49-F238E27FC236}">
                <a16:creationId xmlns:a16="http://schemas.microsoft.com/office/drawing/2014/main" id="{ED013289-CE74-83AF-95C3-5D6A51C6AF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1424" y="4020841"/>
            <a:ext cx="467402" cy="467402"/>
          </a:xfrm>
          <a:prstGeom prst="rect">
            <a:avLst/>
          </a:prstGeom>
        </p:spPr>
      </p:pic>
      <p:sp>
        <p:nvSpPr>
          <p:cNvPr id="2" name="TextBox 1">
            <a:extLst>
              <a:ext uri="{FF2B5EF4-FFF2-40B4-BE49-F238E27FC236}">
                <a16:creationId xmlns:a16="http://schemas.microsoft.com/office/drawing/2014/main" id="{81CBDC3E-D823-128B-525E-9FBBBBE371AB}"/>
              </a:ext>
            </a:extLst>
          </p:cNvPr>
          <p:cNvSpPr txBox="1"/>
          <p:nvPr/>
        </p:nvSpPr>
        <p:spPr>
          <a:xfrm>
            <a:off x="1974717" y="2152151"/>
            <a:ext cx="1274324" cy="261610"/>
          </a:xfrm>
          <a:prstGeom prst="rect">
            <a:avLst/>
          </a:prstGeom>
          <a:noFill/>
        </p:spPr>
        <p:txBody>
          <a:bodyPr wrap="square" rtlCol="0">
            <a:spAutoFit/>
          </a:bodyPr>
          <a:lstStyle/>
          <a:p>
            <a:r>
              <a:rPr lang="en-US" sz="1100" dirty="0" err="1"/>
              <a:t>Codewiser</a:t>
            </a:r>
            <a:r>
              <a:rPr lang="en-US" sz="1100" dirty="0"/>
              <a:t> Plugin</a:t>
            </a:r>
          </a:p>
        </p:txBody>
      </p:sp>
      <p:sp>
        <p:nvSpPr>
          <p:cNvPr id="6" name="TextBox 5">
            <a:extLst>
              <a:ext uri="{FF2B5EF4-FFF2-40B4-BE49-F238E27FC236}">
                <a16:creationId xmlns:a16="http://schemas.microsoft.com/office/drawing/2014/main" id="{9D439546-B53D-8996-EFAD-0C683A6D52C4}"/>
              </a:ext>
            </a:extLst>
          </p:cNvPr>
          <p:cNvSpPr txBox="1"/>
          <p:nvPr/>
        </p:nvSpPr>
        <p:spPr>
          <a:xfrm>
            <a:off x="1942613" y="4608790"/>
            <a:ext cx="1578799" cy="261610"/>
          </a:xfrm>
          <a:prstGeom prst="rect">
            <a:avLst/>
          </a:prstGeom>
          <a:noFill/>
        </p:spPr>
        <p:txBody>
          <a:bodyPr wrap="square" rtlCol="0">
            <a:spAutoFit/>
          </a:bodyPr>
          <a:lstStyle/>
          <a:p>
            <a:r>
              <a:rPr lang="en-US" sz="1100" dirty="0" err="1"/>
              <a:t>Codewiser</a:t>
            </a:r>
            <a:r>
              <a:rPr lang="en-US" sz="1100" dirty="0"/>
              <a:t> Dashboard</a:t>
            </a:r>
          </a:p>
        </p:txBody>
      </p:sp>
      <p:sp>
        <p:nvSpPr>
          <p:cNvPr id="7" name="TextBox 6">
            <a:extLst>
              <a:ext uri="{FF2B5EF4-FFF2-40B4-BE49-F238E27FC236}">
                <a16:creationId xmlns:a16="http://schemas.microsoft.com/office/drawing/2014/main" id="{552776B5-E0AF-6955-7569-93297EB49EEA}"/>
              </a:ext>
            </a:extLst>
          </p:cNvPr>
          <p:cNvSpPr txBox="1"/>
          <p:nvPr/>
        </p:nvSpPr>
        <p:spPr>
          <a:xfrm>
            <a:off x="5750507" y="4570337"/>
            <a:ext cx="1798319" cy="261610"/>
          </a:xfrm>
          <a:prstGeom prst="rect">
            <a:avLst/>
          </a:prstGeom>
          <a:noFill/>
        </p:spPr>
        <p:txBody>
          <a:bodyPr wrap="square" rtlCol="0">
            <a:spAutoFit/>
          </a:bodyPr>
          <a:lstStyle/>
          <a:p>
            <a:r>
              <a:rPr lang="en-US" sz="1100" dirty="0" err="1"/>
              <a:t>Codewiser</a:t>
            </a:r>
            <a:r>
              <a:rPr lang="en-US" sz="1100" dirty="0"/>
              <a:t> Suggestion</a:t>
            </a:r>
          </a:p>
        </p:txBody>
      </p:sp>
      <p:sp>
        <p:nvSpPr>
          <p:cNvPr id="12" name="TextBox 11">
            <a:extLst>
              <a:ext uri="{FF2B5EF4-FFF2-40B4-BE49-F238E27FC236}">
                <a16:creationId xmlns:a16="http://schemas.microsoft.com/office/drawing/2014/main" id="{3E44F76E-641B-B8E8-CCDC-111A64C0909D}"/>
              </a:ext>
            </a:extLst>
          </p:cNvPr>
          <p:cNvSpPr txBox="1"/>
          <p:nvPr/>
        </p:nvSpPr>
        <p:spPr>
          <a:xfrm>
            <a:off x="5743029" y="2946126"/>
            <a:ext cx="1798319" cy="261610"/>
          </a:xfrm>
          <a:prstGeom prst="rect">
            <a:avLst/>
          </a:prstGeom>
          <a:noFill/>
        </p:spPr>
        <p:txBody>
          <a:bodyPr wrap="square" rtlCol="0">
            <a:spAutoFit/>
          </a:bodyPr>
          <a:lstStyle/>
          <a:p>
            <a:r>
              <a:rPr lang="en-US" sz="1100" dirty="0" err="1"/>
              <a:t>Codewiser</a:t>
            </a:r>
            <a:r>
              <a:rPr lang="en-US" sz="1100" dirty="0"/>
              <a:t> Architecture</a:t>
            </a:r>
          </a:p>
        </p:txBody>
      </p:sp>
      <p:pic>
        <p:nvPicPr>
          <p:cNvPr id="52" name="Picture 51">
            <a:extLst>
              <a:ext uri="{FF2B5EF4-FFF2-40B4-BE49-F238E27FC236}">
                <a16:creationId xmlns:a16="http://schemas.microsoft.com/office/drawing/2014/main" id="{DB7D0073-C081-FCDB-A292-872AAE3E778C}"/>
              </a:ext>
            </a:extLst>
          </p:cNvPr>
          <p:cNvPicPr>
            <a:picLocks noChangeAspect="1"/>
          </p:cNvPicPr>
          <p:nvPr/>
        </p:nvPicPr>
        <p:blipFill>
          <a:blip r:embed="rId12"/>
          <a:stretch>
            <a:fillRect/>
          </a:stretch>
        </p:blipFill>
        <p:spPr>
          <a:xfrm>
            <a:off x="4771906" y="1228139"/>
            <a:ext cx="3554950" cy="17507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is no solution available in the market which provides all the features which </a:t>
            </a:r>
            <a:r>
              <a:rPr lang="en" sz="1400" b="0" i="0" u="none" strike="noStrike" cap="none" dirty="0" err="1">
                <a:solidFill>
                  <a:srgbClr val="222222"/>
                </a:solidFill>
                <a:highlight>
                  <a:srgbClr val="FFFFFF"/>
                </a:highlight>
                <a:latin typeface="Lato"/>
                <a:ea typeface="Lato"/>
                <a:cs typeface="Lato"/>
                <a:sym typeface="Lato"/>
              </a:rPr>
              <a:t>Codewiser</a:t>
            </a:r>
            <a:r>
              <a:rPr lang="en" sz="1400" b="0" i="0" u="none" strike="noStrike" cap="none" dirty="0">
                <a:solidFill>
                  <a:srgbClr val="222222"/>
                </a:solidFill>
                <a:highlight>
                  <a:srgbClr val="FFFFFF"/>
                </a:highlight>
                <a:latin typeface="Lato"/>
                <a:ea typeface="Lato"/>
                <a:cs typeface="Lato"/>
                <a:sym typeface="Lato"/>
              </a:rPr>
              <a:t> provides. </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We will be developing this application as a Plugin, which can be included in any IDE.</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Then, generate a</a:t>
            </a:r>
            <a:r>
              <a:rPr lang="en" dirty="0">
                <a:solidFill>
                  <a:srgbClr val="222222"/>
                </a:solidFill>
                <a:highlight>
                  <a:srgbClr val="FFFFFF"/>
                </a:highlight>
                <a:latin typeface="Lato"/>
                <a:ea typeface="Lato"/>
                <a:cs typeface="Lato"/>
                <a:sym typeface="Lato"/>
              </a:rPr>
              <a:t>wareness in developers community about sustainable coding practices.</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Onboard few develop</a:t>
            </a:r>
            <a:r>
              <a:rPr lang="en-IN" sz="1400" b="0" i="0" u="none" strike="noStrike" cap="none" dirty="0" err="1">
                <a:solidFill>
                  <a:srgbClr val="222222"/>
                </a:solidFill>
                <a:highlight>
                  <a:srgbClr val="FFFFFF"/>
                </a:highlight>
                <a:latin typeface="Lato"/>
                <a:ea typeface="Lato"/>
                <a:cs typeface="Lato"/>
                <a:sym typeface="Lato"/>
              </a:rPr>
              <a:t>i</a:t>
            </a:r>
            <a:r>
              <a:rPr lang="en" sz="1400" b="0" i="0" u="none" strike="noStrike" cap="none" dirty="0">
                <a:solidFill>
                  <a:srgbClr val="222222"/>
                </a:solidFill>
                <a:highlight>
                  <a:srgbClr val="FFFFFF"/>
                </a:highlight>
                <a:latin typeface="Lato"/>
                <a:ea typeface="Lato"/>
                <a:cs typeface="Lato"/>
                <a:sym typeface="Lato"/>
              </a:rPr>
              <a:t>ng </a:t>
            </a:r>
            <a:r>
              <a:rPr lang="en" dirty="0">
                <a:solidFill>
                  <a:srgbClr val="222222"/>
                </a:solidFill>
                <a:highlight>
                  <a:srgbClr val="FFFFFF"/>
                </a:highlight>
                <a:latin typeface="Lato"/>
                <a:ea typeface="Lato"/>
                <a:cs typeface="Lato"/>
                <a:sym typeface="Lato"/>
              </a:rPr>
              <a:t>teams to download our plugin and start writing coding practices.</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2BE58C51-3BC7-0E02-29B2-6D3FBBA0F800}"/>
              </a:ext>
            </a:extLst>
          </p:cNvPr>
          <p:cNvPicPr>
            <a:picLocks noChangeAspect="1"/>
          </p:cNvPicPr>
          <p:nvPr/>
        </p:nvPicPr>
        <p:blipFill rotWithShape="1">
          <a:blip r:embed="rId4"/>
          <a:srcRect b="69685"/>
          <a:stretch/>
        </p:blipFill>
        <p:spPr>
          <a:xfrm>
            <a:off x="1841762" y="3415117"/>
            <a:ext cx="3908576" cy="710221"/>
          </a:xfrm>
          <a:prstGeom prst="rect">
            <a:avLst/>
          </a:prstGeom>
        </p:spPr>
      </p:pic>
      <p:sp>
        <p:nvSpPr>
          <p:cNvPr id="4" name="TextBox 3">
            <a:extLst>
              <a:ext uri="{FF2B5EF4-FFF2-40B4-BE49-F238E27FC236}">
                <a16:creationId xmlns:a16="http://schemas.microsoft.com/office/drawing/2014/main" id="{D553B49B-5DFE-A385-861C-91C4D8349312}"/>
              </a:ext>
            </a:extLst>
          </p:cNvPr>
          <p:cNvSpPr txBox="1"/>
          <p:nvPr/>
        </p:nvSpPr>
        <p:spPr>
          <a:xfrm>
            <a:off x="2969111" y="4303990"/>
            <a:ext cx="2485016" cy="261610"/>
          </a:xfrm>
          <a:prstGeom prst="rect">
            <a:avLst/>
          </a:prstGeom>
          <a:noFill/>
        </p:spPr>
        <p:txBody>
          <a:bodyPr wrap="square" rtlCol="0">
            <a:spAutoFit/>
          </a:bodyPr>
          <a:lstStyle/>
          <a:p>
            <a:r>
              <a:rPr lang="en-US" sz="1050" dirty="0" err="1"/>
              <a:t>Codewiser</a:t>
            </a:r>
            <a:r>
              <a:rPr lang="en-US" sz="1050" dirty="0"/>
              <a:t> Plugin for Eclipse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366200" y="921476"/>
            <a:ext cx="83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far it can go?</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TextBox 3">
            <a:extLst>
              <a:ext uri="{FF2B5EF4-FFF2-40B4-BE49-F238E27FC236}">
                <a16:creationId xmlns:a16="http://schemas.microsoft.com/office/drawing/2014/main" id="{9322DD78-00AA-8361-4CD3-7267D6185ACE}"/>
              </a:ext>
            </a:extLst>
          </p:cNvPr>
          <p:cNvSpPr txBox="1"/>
          <p:nvPr/>
        </p:nvSpPr>
        <p:spPr>
          <a:xfrm>
            <a:off x="304800" y="1556087"/>
            <a:ext cx="8509000" cy="1600438"/>
          </a:xfrm>
          <a:prstGeom prst="rect">
            <a:avLst/>
          </a:prstGeom>
          <a:noFill/>
        </p:spPr>
        <p:txBody>
          <a:bodyPr wrap="square">
            <a:spAutoFit/>
          </a:bodyPr>
          <a:lstStyle/>
          <a:p>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aims to promote green coding practices among software developers and empower businesses to develop energy-efficient applications to achieve higher sustainability and profitability. The application provides real-time suggestions for energy-efficient coding, encouraging developers to make environmentally conscious decisions while coding.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also promotes sustainable coding practices by providing information on energy consumption and carbon emissions associated with coding practices. By promoting energy-efficient coding practices,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is helping to reduce the environmental impact of software development and promote sustainable growth.</a:t>
            </a:r>
            <a:endParaRPr lang="en-US" dirty="0">
              <a:solidFill>
                <a:srgbClr val="222222"/>
              </a:solidFill>
              <a:highlight>
                <a:srgbClr val="FFFFFF"/>
              </a:highlight>
              <a:latin typeface="Lato"/>
              <a:ea typeface="Lato"/>
              <a:cs typeface="Lato"/>
            </a:endParaRPr>
          </a:p>
        </p:txBody>
      </p:sp>
      <p:sp>
        <p:nvSpPr>
          <p:cNvPr id="6" name="TextBox 5">
            <a:extLst>
              <a:ext uri="{FF2B5EF4-FFF2-40B4-BE49-F238E27FC236}">
                <a16:creationId xmlns:a16="http://schemas.microsoft.com/office/drawing/2014/main" id="{3A9E0949-4D67-7C9F-440F-4A38841B1C1F}"/>
              </a:ext>
            </a:extLst>
          </p:cNvPr>
          <p:cNvSpPr txBox="1"/>
          <p:nvPr/>
        </p:nvSpPr>
        <p:spPr>
          <a:xfrm>
            <a:off x="370929" y="3395826"/>
            <a:ext cx="8056000" cy="1169551"/>
          </a:xfrm>
          <a:prstGeom prst="rect">
            <a:avLst/>
          </a:prstGeom>
          <a:noFill/>
        </p:spPr>
        <p:txBody>
          <a:bodyPr wrap="square">
            <a:spAutoFit/>
          </a:bodyPr>
          <a:lstStyle/>
          <a:p>
            <a:pPr algn="l"/>
            <a:r>
              <a:rPr lang="en-IN" b="1" i="0" dirty="0">
                <a:effectLst/>
                <a:latin typeface="Roboto" panose="02000000000000000000" pitchFamily="2" charset="0"/>
              </a:rPr>
              <a:t>Capabilities</a:t>
            </a:r>
          </a:p>
          <a:p>
            <a:pPr algn="l"/>
            <a:endParaRPr lang="en-IN" b="0" i="0" dirty="0">
              <a:effectLst/>
              <a:latin typeface="Roboto" panose="02000000000000000000" pitchFamily="2" charset="0"/>
            </a:endParaRP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4">
                  <a:extLst>
                    <a:ext uri="{A12FA001-AC4F-418D-AE19-62706E023703}">
                      <ahyp:hlinkClr xmlns:ahyp="http://schemas.microsoft.com/office/drawing/2018/hyperlinkcolor" val="tx"/>
                    </a:ext>
                  </a:extLst>
                </a:hlinkClick>
              </a:rPr>
              <a:t>Scan Active File</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Active Java editor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5">
                  <a:extLst>
                    <a:ext uri="{A12FA001-AC4F-418D-AE19-62706E023703}">
                      <ahyp:hlinkClr xmlns:ahyp="http://schemas.microsoft.com/office/drawing/2018/hyperlinkcolor" val="tx"/>
                    </a:ext>
                  </a:extLst>
                </a:hlinkClick>
              </a:rPr>
              <a:t>Scan Entire Project</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Entire Project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6">
                  <a:extLst>
                    <a:ext uri="{A12FA001-AC4F-418D-AE19-62706E023703}">
                      <ahyp:hlinkClr xmlns:ahyp="http://schemas.microsoft.com/office/drawing/2018/hyperlinkcolor" val="tx"/>
                    </a:ext>
                  </a:extLst>
                </a:hlinkClick>
              </a:rPr>
              <a:t>Measure Energy consumption</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Measure Energy consumption of executable entities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 </a:t>
            </a:r>
          </a:p>
          <a:p>
            <a:pPr marL="0" lvl="0" indent="0" algn="l" rtl="0">
              <a:lnSpc>
                <a:spcPct val="50000"/>
              </a:lnSpc>
              <a:spcBef>
                <a:spcPts val="0"/>
              </a:spcBef>
              <a:spcAft>
                <a:spcPts val="1600"/>
              </a:spcAft>
              <a:buSzPts val="1800"/>
              <a:buNone/>
            </a:pPr>
            <a:r>
              <a:rPr lang="en" sz="1500" dirty="0" err="1"/>
              <a:t>Ravikanth</a:t>
            </a:r>
            <a:r>
              <a:rPr lang="en" sz="1500" dirty="0"/>
              <a:t> </a:t>
            </a:r>
            <a:r>
              <a:rPr lang="en" sz="1500" dirty="0" err="1"/>
              <a:t>Malipeddu</a:t>
            </a:r>
            <a:endParaRPr lang="en" sz="1500" dirty="0"/>
          </a:p>
          <a:p>
            <a:pPr marL="0" lvl="0" indent="0" algn="l" rtl="0">
              <a:lnSpc>
                <a:spcPct val="50000"/>
              </a:lnSpc>
              <a:spcBef>
                <a:spcPts val="0"/>
              </a:spcBef>
              <a:spcAft>
                <a:spcPts val="1600"/>
              </a:spcAft>
              <a:buSzPts val="1800"/>
              <a:buNone/>
            </a:pPr>
            <a:r>
              <a:rPr lang="en" sz="1500" dirty="0"/>
              <a:t>Praveen Jha</a:t>
            </a:r>
          </a:p>
          <a:p>
            <a:pPr marL="0" lvl="0" indent="0" algn="l" rtl="0">
              <a:lnSpc>
                <a:spcPct val="50000"/>
              </a:lnSpc>
              <a:spcBef>
                <a:spcPts val="0"/>
              </a:spcBef>
              <a:spcAft>
                <a:spcPts val="1600"/>
              </a:spcAft>
              <a:buSzPts val="1800"/>
              <a:buNone/>
            </a:pPr>
            <a:r>
              <a:rPr lang="en" sz="1500" dirty="0"/>
              <a:t>Prabhat Kumar Singh</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730</Words>
  <Application>Microsoft Macintosh PowerPoint</Application>
  <PresentationFormat>On-screen Show (16:9)</PresentationFormat>
  <Paragraphs>66</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Lato</vt:lpstr>
      <vt:lpstr>Arial</vt:lpstr>
      <vt:lpstr>Lato Black</vt:lpstr>
      <vt:lpstr>Roboto</vt:lpstr>
      <vt:lpstr>TI Template</vt:lpstr>
      <vt:lpstr>TI Template</vt:lpstr>
      <vt:lpstr>PLEDGE TO PROGRESS Sustainability Hackathon </vt:lpstr>
      <vt:lpstr>Problem Statement?</vt:lpstr>
      <vt:lpstr>User Segment &amp; Pain Points</vt:lpstr>
      <vt:lpstr>Pre-Requisite</vt:lpstr>
      <vt:lpstr>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Jha, Praveen</cp:lastModifiedBy>
  <cp:revision>91</cp:revision>
  <dcterms:modified xsi:type="dcterms:W3CDTF">2023-04-24T15:52:25Z</dcterms:modified>
</cp:coreProperties>
</file>